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39" r:id="rId5"/>
    <p:sldId id="260" r:id="rId6"/>
    <p:sldId id="298" r:id="rId7"/>
    <p:sldId id="261" r:id="rId8"/>
    <p:sldId id="262" r:id="rId9"/>
    <p:sldId id="325" r:id="rId10"/>
    <p:sldId id="328" r:id="rId11"/>
    <p:sldId id="326" r:id="rId12"/>
    <p:sldId id="334" r:id="rId13"/>
    <p:sldId id="335" r:id="rId14"/>
    <p:sldId id="332" r:id="rId15"/>
    <p:sldId id="333" r:id="rId16"/>
    <p:sldId id="336" r:id="rId17"/>
    <p:sldId id="338" r:id="rId18"/>
    <p:sldId id="337" r:id="rId19"/>
    <p:sldId id="263" r:id="rId20"/>
  </p:sldIdLst>
  <p:sldSz cx="12192000" cy="6858000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291C41-4023-0E51-3ECB-DFA29BFEEBA8}" name="Lorna Delayahu" initials="LD" userId="S::lorna.delayahu@sands.org.uk::30a01065-3218-4e58-8f82-16f52c0c6b60" providerId="AD"/>
  <p188:author id="{4983CB5B-D763-AA2E-959C-75263C48D1BF}" name="Emma Kedge" initials="EK" userId="S::emma.kedge@sands.org.uk::4c166022-4130-4af8-8e45-f745c95c3a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D08"/>
    <a:srgbClr val="1C97BA"/>
    <a:srgbClr val="002E67"/>
    <a:srgbClr val="D7D7DD"/>
    <a:srgbClr val="FF9900"/>
    <a:srgbClr val="003399"/>
    <a:srgbClr val="3333CC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8324A1-D5B5-7D96-5314-F7570EEDD631}" v="27" dt="2022-06-29T14:31:40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4" autoAdjust="0"/>
    <p:restoredTop sz="80259" autoAdjust="0"/>
  </p:normalViewPr>
  <p:slideViewPr>
    <p:cSldViewPr>
      <p:cViewPr varScale="1">
        <p:scale>
          <a:sx n="66" d="100"/>
          <a:sy n="66" d="100"/>
        </p:scale>
        <p:origin x="162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el McVeigh" userId="S::edel.mcveigh@sands.org.uk::dcdea801-1f98-4546-af11-38726ae4be32" providerId="AD" clId="Web-{D38324A1-D5B5-7D96-5314-F7570EEDD631}"/>
    <pc:docChg chg="modSld">
      <pc:chgData name="Edel McVeigh" userId="S::edel.mcveigh@sands.org.uk::dcdea801-1f98-4546-af11-38726ae4be32" providerId="AD" clId="Web-{D38324A1-D5B5-7D96-5314-F7570EEDD631}" dt="2022-06-29T14:31:40.170" v="24"/>
      <pc:docMkLst>
        <pc:docMk/>
      </pc:docMkLst>
      <pc:sldChg chg="addSp delSp modSp">
        <pc:chgData name="Edel McVeigh" userId="S::edel.mcveigh@sands.org.uk::dcdea801-1f98-4546-af11-38726ae4be32" providerId="AD" clId="Web-{D38324A1-D5B5-7D96-5314-F7570EEDD631}" dt="2022-06-29T14:31:40.170" v="24"/>
        <pc:sldMkLst>
          <pc:docMk/>
          <pc:sldMk cId="3683468876" sldId="337"/>
        </pc:sldMkLst>
        <pc:spChg chg="add del mod">
          <ac:chgData name="Edel McVeigh" userId="S::edel.mcveigh@sands.org.uk::dcdea801-1f98-4546-af11-38726ae4be32" providerId="AD" clId="Web-{D38324A1-D5B5-7D96-5314-F7570EEDD631}" dt="2022-06-29T14:31:40.170" v="24"/>
          <ac:spMkLst>
            <pc:docMk/>
            <pc:sldMk cId="3683468876" sldId="337"/>
            <ac:spMk id="3" creationId="{A330AE16-3288-0240-8B82-D644971E7D89}"/>
          </ac:spMkLst>
        </pc:spChg>
        <pc:spChg chg="mod">
          <ac:chgData name="Edel McVeigh" userId="S::edel.mcveigh@sands.org.uk::dcdea801-1f98-4546-af11-38726ae4be32" providerId="AD" clId="Web-{D38324A1-D5B5-7D96-5314-F7570EEDD631}" dt="2022-06-29T14:31:06.060" v="22" actId="20577"/>
          <ac:spMkLst>
            <pc:docMk/>
            <pc:sldMk cId="3683468876" sldId="337"/>
            <ac:spMk id="5" creationId="{305A9C0A-C316-C84D-8A52-722AA125B9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9A459D9B-8BA5-4C18-8860-7258CDCE53B4}" type="datetime1">
              <a:rPr lang="en-US"/>
              <a:pPr>
                <a:defRPr/>
              </a:pPr>
              <a:t>6/29/2022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830"/>
            <a:ext cx="2946400" cy="49680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CF95617-DB16-4BFF-8760-17435AE7BC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06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09"/>
            <a:ext cx="5438775" cy="446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83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88114BE-F531-46E3-9AFE-5E095748F3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01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30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E1C0B-9EF6-4EFE-9F11-D19244E4FB6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61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9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E1C0B-9EF6-4EFE-9F11-D19244E4FB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47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04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988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7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2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E1C0B-9EF6-4EFE-9F11-D19244E4FB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9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5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97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7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8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114BE-F531-46E3-9AFE-5E095748F34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1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E1C0B-9EF6-4EFE-9F11-D19244E4FB6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2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Perinatal Mortality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541338" indent="-541338">
              <a:buClr>
                <a:srgbClr val="F18D08"/>
              </a:buClr>
              <a:buFont typeface="Webdings" panose="05030102010509060703" pitchFamily="18" charset="2"/>
              <a:buChar char=""/>
              <a:defRPr baseline="0"/>
            </a:lvl1pPr>
          </a:lstStyle>
          <a:p>
            <a:pPr lvl="0"/>
            <a:r>
              <a:rPr lang="en-US" dirty="0"/>
              <a:t>Across UK 3,500 stillbirths and 2,000 neonatal deaths </a:t>
            </a:r>
          </a:p>
          <a:p>
            <a:pPr lvl="0"/>
            <a:r>
              <a:rPr lang="en-US" dirty="0"/>
              <a:t>15 babies a day</a:t>
            </a:r>
          </a:p>
          <a:p>
            <a:pPr lvl="0"/>
            <a:r>
              <a:rPr lang="en-US" dirty="0"/>
              <a:t>Hidden problem</a:t>
            </a:r>
          </a:p>
        </p:txBody>
      </p:sp>
    </p:spTree>
    <p:extLst>
      <p:ext uri="{BB962C8B-B14F-4D97-AF65-F5344CB8AC3E}">
        <p14:creationId xmlns:p14="http://schemas.microsoft.com/office/powerpoint/2010/main" val="34964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96267" y="5373216"/>
            <a:ext cx="345638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82322"/>
            <a:ext cx="12192000" cy="1778731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3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6651D4-FF9A-EA49-89D3-21300406C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75CC1C-DD97-8D4B-86BA-9820C8147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541338" indent="-541338">
              <a:buClr>
                <a:srgbClr val="F18D08"/>
              </a:buClr>
              <a:buFont typeface="Webdings" panose="05030102010509060703" pitchFamily="18" charset="2"/>
              <a:buChar char=""/>
              <a:defRPr baseline="0"/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1958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46633BB-B9C9-4A4F-B6FB-4DCD39EAB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9AEDE3-242B-6741-982C-6DEFFB308D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541338" indent="-541338">
              <a:buClr>
                <a:srgbClr val="F18D08"/>
              </a:buClr>
              <a:buFont typeface="Webdings" panose="05030102010509060703" pitchFamily="18" charset="2"/>
              <a:buChar char=""/>
              <a:defRPr baseline="0"/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0756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2E67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002E67"/>
                </a:solidFill>
              </a:defRPr>
            </a:lvl3pPr>
            <a:lvl4pPr>
              <a:defRPr sz="1800">
                <a:solidFill>
                  <a:srgbClr val="002E67"/>
                </a:solidFill>
              </a:defRPr>
            </a:lvl4pPr>
            <a:lvl5pPr>
              <a:defRPr sz="1800">
                <a:solidFill>
                  <a:srgbClr val="002E67"/>
                </a:solidFill>
              </a:defRPr>
            </a:lvl5pPr>
            <a:lvl6pPr>
              <a:defRPr sz="1800">
                <a:solidFill>
                  <a:srgbClr val="002E67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2E67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002E67"/>
                </a:solidFill>
              </a:defRPr>
            </a:lvl3pPr>
            <a:lvl4pPr>
              <a:defRPr sz="1800">
                <a:solidFill>
                  <a:srgbClr val="002E67"/>
                </a:solidFill>
              </a:defRPr>
            </a:lvl4pPr>
            <a:lvl5pPr>
              <a:defRPr sz="1800">
                <a:solidFill>
                  <a:srgbClr val="002E67"/>
                </a:solidFill>
              </a:defRPr>
            </a:lvl5pPr>
            <a:lvl6pPr>
              <a:defRPr sz="1800">
                <a:solidFill>
                  <a:srgbClr val="002E67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0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e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2E67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002E67"/>
                </a:solidFill>
              </a:defRPr>
            </a:lvl3pPr>
            <a:lvl4pPr>
              <a:defRPr sz="1800">
                <a:solidFill>
                  <a:srgbClr val="002E67"/>
                </a:solidFill>
              </a:defRPr>
            </a:lvl4pPr>
            <a:lvl5pPr>
              <a:defRPr sz="1800">
                <a:solidFill>
                  <a:srgbClr val="002E67"/>
                </a:solidFill>
              </a:defRPr>
            </a:lvl5pPr>
            <a:lvl6pPr>
              <a:defRPr sz="1800">
                <a:solidFill>
                  <a:srgbClr val="002E67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91251" y="1700213"/>
            <a:ext cx="5376333" cy="35290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2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Outline of session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Baby Death</a:t>
            </a:r>
          </a:p>
          <a:p>
            <a:pPr lvl="0"/>
            <a:r>
              <a:rPr lang="en-US" dirty="0"/>
              <a:t>What it feels like for parents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7" r:id="rId5"/>
    <p:sldLayoutId id="2147483653" r:id="rId6"/>
    <p:sldLayoutId id="2147483656" r:id="rId7"/>
    <p:sldLayoutId id="2147483654" r:id="rId8"/>
    <p:sldLayoutId id="2147483655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0" i="0" baseline="0">
          <a:solidFill>
            <a:srgbClr val="F18D08"/>
          </a:solidFill>
          <a:latin typeface="Myriad Pro Light" panose="020B0403030403020204" pitchFamily="34" charset="0"/>
          <a:ea typeface="ＭＳ Ｐゴシック" pitchFamily="-1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9pPr>
    </p:titleStyle>
    <p:bodyStyle>
      <a:lvl1pPr marL="541338" indent="-541338" algn="l" rtl="0" eaLnBrk="0" fontAlgn="base" hangingPunct="0">
        <a:spcBef>
          <a:spcPct val="20000"/>
        </a:spcBef>
        <a:spcAft>
          <a:spcPct val="0"/>
        </a:spcAft>
        <a:buClr>
          <a:srgbClr val="F18D08"/>
        </a:buClr>
        <a:buFont typeface="Webdings" panose="05030102010509060703" pitchFamily="18" charset="2"/>
        <a:buChar char=""/>
        <a:defRPr sz="3200" baseline="0">
          <a:solidFill>
            <a:srgbClr val="002E67"/>
          </a:solidFill>
          <a:latin typeface="Myriad Pro Light" panose="020B0403030403020204" pitchFamily="34" charset="0"/>
          <a:ea typeface="ＭＳ Ｐゴシック" pitchFamily="-1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67"/>
          </a:solidFill>
          <a:latin typeface="Calibri" panose="020F0502020204030204" pitchFamily="34" charset="0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>
          <p15:clr>
            <a:srgbClr val="F26B43"/>
          </p15:clr>
        </p15:guide>
        <p15:guide id="2" pos="7287">
          <p15:clr>
            <a:srgbClr val="F26B43"/>
          </p15:clr>
        </p15:guide>
        <p15:guide id="3" pos="393">
          <p15:clr>
            <a:srgbClr val="F26B43"/>
          </p15:clr>
        </p15:guide>
        <p15:guide id="4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olunteering@sands.org.uk" TargetMode="External"/><Relationship Id="rId7" Type="http://schemas.openxmlformats.org/officeDocument/2006/relationships/hyperlink" Target="mailto:alia.hussain@sands.org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bcpathway.org.uk/" TargetMode="External"/><Relationship Id="rId5" Type="http://schemas.openxmlformats.org/officeDocument/2006/relationships/hyperlink" Target="https://sands.org.uk/support-for-hospitals" TargetMode="External"/><Relationship Id="rId4" Type="http://schemas.openxmlformats.org/officeDocument/2006/relationships/hyperlink" Target="https://www.sands.org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ds.org.uk/form/hlvappfor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CD390E-F83B-F04C-8C62-E64E5229A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800" y="3253201"/>
            <a:ext cx="9696400" cy="1778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CB273-E3CF-3748-8885-DA1FBF0E620A}"/>
              </a:ext>
            </a:extLst>
          </p:cNvPr>
          <p:cNvSpPr/>
          <p:nvPr/>
        </p:nvSpPr>
        <p:spPr>
          <a:xfrm>
            <a:off x="0" y="0"/>
            <a:ext cx="12192000" cy="6986584"/>
          </a:xfrm>
          <a:prstGeom prst="rect">
            <a:avLst/>
          </a:prstGeom>
          <a:solidFill>
            <a:srgbClr val="F18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46A971-4EC0-E947-90DC-7B351FDDE62D}"/>
              </a:ext>
            </a:extLst>
          </p:cNvPr>
          <p:cNvSpPr txBox="1">
            <a:spLocks/>
          </p:cNvSpPr>
          <p:nvPr/>
        </p:nvSpPr>
        <p:spPr>
          <a:xfrm>
            <a:off x="1247800" y="2906188"/>
            <a:ext cx="9696400" cy="10988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0" i="0" baseline="0">
                <a:ln>
                  <a:noFill/>
                </a:ln>
                <a:solidFill>
                  <a:schemeClr val="bg1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9pPr>
          </a:lstStyle>
          <a:p>
            <a:r>
              <a:rPr lang="en-US" kern="0" dirty="0"/>
              <a:t>The Hospital Liaison Volunteer role </a:t>
            </a:r>
            <a:br>
              <a:rPr lang="en-US" kern="0" dirty="0"/>
            </a:br>
            <a:r>
              <a:rPr lang="en-US" kern="0" dirty="0"/>
              <a:t>and how we can support you. </a:t>
            </a:r>
            <a:endParaRPr lang="en-GB" kern="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7292F79-DAD0-6C49-A121-F6BECBE7837D}"/>
              </a:ext>
            </a:extLst>
          </p:cNvPr>
          <p:cNvSpPr/>
          <p:nvPr/>
        </p:nvSpPr>
        <p:spPr>
          <a:xfrm>
            <a:off x="875420" y="764704"/>
            <a:ext cx="10441160" cy="5400600"/>
          </a:xfrm>
          <a:prstGeom prst="roundRect">
            <a:avLst>
              <a:gd name="adj" fmla="val 6485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0061B-0BEE-4347-8798-7FFBCA0A67CB}"/>
              </a:ext>
            </a:extLst>
          </p:cNvPr>
          <p:cNvSpPr/>
          <p:nvPr/>
        </p:nvSpPr>
        <p:spPr>
          <a:xfrm>
            <a:off x="623392" y="2382182"/>
            <a:ext cx="504056" cy="2666997"/>
          </a:xfrm>
          <a:prstGeom prst="rect">
            <a:avLst/>
          </a:prstGeom>
          <a:solidFill>
            <a:srgbClr val="F18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59A64B-5B8C-EA4F-BF77-197CA9EC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69" y="1204259"/>
            <a:ext cx="3815228" cy="13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B659-1AEE-4B74-A3AC-40623795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048" y="629266"/>
            <a:ext cx="5023873" cy="16766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 dirty="0"/>
              <a:t>Importance of the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C382-2FBB-4754-87ED-C34C3BE36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97" y="2443315"/>
            <a:ext cx="5167888" cy="3785419"/>
          </a:xfrm>
        </p:spPr>
        <p:txBody>
          <a:bodyPr>
            <a:normAutofit/>
          </a:bodyPr>
          <a:lstStyle/>
          <a:p>
            <a:pPr marL="541020" indent="-541020"/>
            <a:r>
              <a:rPr lang="en-GB" sz="1800" dirty="0">
                <a:latin typeface="Myriad Pro Light"/>
                <a:ea typeface="ＭＳ Ｐゴシック"/>
                <a:cs typeface="Calibri"/>
              </a:rPr>
              <a:t>This role is important because it provides hospitals access to a Sands representative who can connect them to Sands support services, resources, training and bereavement care guidance </a:t>
            </a:r>
            <a:endParaRPr lang="en-GB" sz="1800" dirty="0"/>
          </a:p>
          <a:p>
            <a:pPr marL="541020" indent="-541020"/>
            <a:r>
              <a:rPr lang="en-GB" sz="1800" dirty="0">
                <a:latin typeface="Myriad Pro Light"/>
                <a:ea typeface="ＭＳ Ｐゴシック"/>
                <a:cs typeface="Calibri"/>
              </a:rPr>
              <a:t>It helps to encourage high levels of bereavement care in hospitals </a:t>
            </a:r>
            <a:endParaRPr lang="en-GB" sz="1800" dirty="0"/>
          </a:p>
          <a:p>
            <a:pPr marL="541020" indent="-541020"/>
            <a:r>
              <a:rPr lang="en-GB" sz="1800" dirty="0">
                <a:latin typeface="Myriad Pro Light"/>
                <a:ea typeface="ＭＳ Ｐゴシック"/>
                <a:cs typeface="Calibri"/>
              </a:rPr>
              <a:t>It provides essential information to health professionals and parents/families</a:t>
            </a:r>
          </a:p>
          <a:p>
            <a:pPr marL="541020" indent="-541020"/>
            <a:r>
              <a:rPr lang="en-GB" sz="1800" dirty="0">
                <a:latin typeface="Myriad Pro Light"/>
                <a:ea typeface="ＭＳ Ｐゴシック"/>
                <a:cs typeface="Calibri"/>
              </a:rPr>
              <a:t>It provides an opportunity to advocate on behalf of Sands and parents/families</a:t>
            </a:r>
            <a:endParaRPr lang="en-GB" sz="1800" dirty="0"/>
          </a:p>
        </p:txBody>
      </p:sp>
      <p:pic>
        <p:nvPicPr>
          <p:cNvPr id="5" name="Picture 4" descr="A person looking at another person&#10;&#10;Description automatically generated with medium confidence">
            <a:extLst>
              <a:ext uri="{FF2B5EF4-FFF2-40B4-BE49-F238E27FC236}">
                <a16:creationId xmlns:a16="http://schemas.microsoft.com/office/drawing/2014/main" id="{B1EAEE05-FCC7-675A-E6CA-22356B415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-1" r="20098" b="-1"/>
          <a:stretch/>
        </p:blipFill>
        <p:spPr>
          <a:xfrm>
            <a:off x="0" y="10"/>
            <a:ext cx="609600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21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1A7A9E-5C6A-5F42-A6B9-2E4DFF3170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9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9825D7-230E-2649-8B43-09F697847A84}"/>
              </a:ext>
            </a:extLst>
          </p:cNvPr>
          <p:cNvSpPr txBox="1">
            <a:spLocks/>
          </p:cNvSpPr>
          <p:nvPr/>
        </p:nvSpPr>
        <p:spPr>
          <a:xfrm>
            <a:off x="1122848" y="1196752"/>
            <a:ext cx="7349415" cy="36280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C97BA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</a:rPr>
              <a:t>Section 3</a:t>
            </a:r>
          </a:p>
          <a:p>
            <a:pPr algn="l"/>
            <a:r>
              <a:rPr lang="en-GB" sz="7200" dirty="0">
                <a:solidFill>
                  <a:schemeClr val="bg1"/>
                </a:solidFill>
              </a:rPr>
              <a:t>Support for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8E0F10-ACD9-9B4F-97CC-64FED0A9C0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9"/>
          <a:stretch/>
        </p:blipFill>
        <p:spPr>
          <a:xfrm>
            <a:off x="9622232" y="5589240"/>
            <a:ext cx="2090392" cy="7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A6AD-CB11-4DD0-8A6C-4CE046C1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for you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A3223-5F1B-4D4C-BBFD-035C0A60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43" y="1412776"/>
            <a:ext cx="586362" cy="5863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46CF4F-A01F-534D-8BA4-3897C525D82C}"/>
              </a:ext>
            </a:extLst>
          </p:cNvPr>
          <p:cNvSpPr txBox="1">
            <a:spLocks/>
          </p:cNvSpPr>
          <p:nvPr/>
        </p:nvSpPr>
        <p:spPr bwMode="auto">
          <a:xfrm>
            <a:off x="988766" y="1412776"/>
            <a:ext cx="685155" cy="5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0" i="0" baseline="0">
                <a:solidFill>
                  <a:srgbClr val="F18D08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kern="0" dirty="0"/>
              <a:t>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5713B6-9A90-984D-AF82-3215C3173973}"/>
              </a:ext>
            </a:extLst>
          </p:cNvPr>
          <p:cNvSpPr txBox="1">
            <a:spLocks/>
          </p:cNvSpPr>
          <p:nvPr/>
        </p:nvSpPr>
        <p:spPr bwMode="auto">
          <a:xfrm>
            <a:off x="1847528" y="1484784"/>
            <a:ext cx="6846847" cy="47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/>
              <a:t>Online group catch up every eight weeks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248F17-2915-A34D-BCFD-3FB65A93743B}"/>
              </a:ext>
            </a:extLst>
          </p:cNvPr>
          <p:cNvSpPr txBox="1">
            <a:spLocks/>
          </p:cNvSpPr>
          <p:nvPr/>
        </p:nvSpPr>
        <p:spPr bwMode="auto">
          <a:xfrm>
            <a:off x="1847528" y="2317743"/>
            <a:ext cx="8814217" cy="47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/>
              <a:t>1:1 support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61767E-81E0-434E-9173-3BC7EA304C8E}"/>
              </a:ext>
            </a:extLst>
          </p:cNvPr>
          <p:cNvSpPr txBox="1">
            <a:spLocks/>
          </p:cNvSpPr>
          <p:nvPr/>
        </p:nvSpPr>
        <p:spPr bwMode="auto">
          <a:xfrm>
            <a:off x="1847528" y="3150702"/>
            <a:ext cx="9145016" cy="47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/>
              <a:t>Opportunity to speak to other HLVs through the HLV Facebook group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AFCF12-9E7F-7741-94BC-43EFBCD9B4E3}"/>
              </a:ext>
            </a:extLst>
          </p:cNvPr>
          <p:cNvSpPr txBox="1">
            <a:spLocks/>
          </p:cNvSpPr>
          <p:nvPr/>
        </p:nvSpPr>
        <p:spPr bwMode="auto">
          <a:xfrm>
            <a:off x="1847528" y="3983661"/>
            <a:ext cx="8814217" cy="47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/>
              <a:t>Regular updates from Sands 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C855C37-9E1C-8D4A-A175-61F05AF79C45}"/>
              </a:ext>
            </a:extLst>
          </p:cNvPr>
          <p:cNvSpPr txBox="1">
            <a:spLocks/>
          </p:cNvSpPr>
          <p:nvPr/>
        </p:nvSpPr>
        <p:spPr bwMode="auto">
          <a:xfrm>
            <a:off x="1847528" y="4816620"/>
            <a:ext cx="8814217" cy="47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/>
              <a:t>Support from wider Sands staff including training and resources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AFDF092-F565-3F46-A1A0-1173434802BB}"/>
              </a:ext>
            </a:extLst>
          </p:cNvPr>
          <p:cNvSpPr txBox="1">
            <a:spLocks/>
          </p:cNvSpPr>
          <p:nvPr/>
        </p:nvSpPr>
        <p:spPr bwMode="auto">
          <a:xfrm>
            <a:off x="1847528" y="5649578"/>
            <a:ext cx="9145016" cy="47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/>
              <a:t>Direct contact to and from the Hospital Liaison Volunteer Coordinator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AC171314-EFD6-9B4F-A377-A9868EDC4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9" y="3738042"/>
            <a:ext cx="980728" cy="98072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E95EA91B-38A9-FB45-90E3-AB79586CC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28" y="5445224"/>
            <a:ext cx="807392" cy="807392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9060502D-E5FC-1245-805A-1D1126F24E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490707"/>
            <a:ext cx="1127869" cy="1127869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986AE8F-37E4-1146-B333-74DC0B0E2E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64" y="2077599"/>
            <a:ext cx="908720" cy="9087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127550-9DC7-7E48-BEAC-80B34BBDB4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843" y="3083028"/>
            <a:ext cx="586362" cy="5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1A7A9E-5C6A-5F42-A6B9-2E4DFF3170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9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AC94BE-436E-1843-AACB-E0EF623D9217}"/>
              </a:ext>
            </a:extLst>
          </p:cNvPr>
          <p:cNvSpPr txBox="1">
            <a:spLocks/>
          </p:cNvSpPr>
          <p:nvPr/>
        </p:nvSpPr>
        <p:spPr>
          <a:xfrm>
            <a:off x="1122848" y="1146472"/>
            <a:ext cx="7349415" cy="44960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C97BA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</a:rPr>
              <a:t>Section 4</a:t>
            </a:r>
          </a:p>
          <a:p>
            <a:pPr algn="l"/>
            <a:r>
              <a:rPr lang="en-GB" sz="7200" dirty="0">
                <a:solidFill>
                  <a:schemeClr val="bg1"/>
                </a:solidFill>
              </a:rPr>
              <a:t>Resources and contacts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FF273-9C12-FD40-938D-5EC9D92C00CE}"/>
              </a:ext>
            </a:extLst>
          </p:cNvPr>
          <p:cNvSpPr/>
          <p:nvPr/>
        </p:nvSpPr>
        <p:spPr>
          <a:xfrm>
            <a:off x="9569183" y="5393039"/>
            <a:ext cx="1761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3DEA1B-8264-5849-A4A2-5E9067A6A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9"/>
          <a:stretch/>
        </p:blipFill>
        <p:spPr>
          <a:xfrm>
            <a:off x="9622232" y="5589240"/>
            <a:ext cx="2090392" cy="7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A6AD-CB11-4DD0-8A6C-4CE046C1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and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5E66-9422-45CD-8A86-E7166579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556792"/>
            <a:ext cx="10972800" cy="4237931"/>
          </a:xfrm>
        </p:spPr>
        <p:txBody>
          <a:bodyPr/>
          <a:lstStyle/>
          <a:p>
            <a:pPr marL="0" indent="0">
              <a:spcBef>
                <a:spcPts val="2976"/>
              </a:spcBef>
              <a:buNone/>
            </a:pPr>
            <a:r>
              <a:rPr lang="en-GB" sz="2400" dirty="0"/>
              <a:t>To find out more about becoming a Sands Hospital Liaison Volunteer contact: </a:t>
            </a:r>
            <a:r>
              <a:rPr lang="en-GB" sz="2400" b="1" dirty="0">
                <a:solidFill>
                  <a:srgbClr val="F18D0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volunteering@sands.org.uk</a:t>
            </a:r>
            <a:r>
              <a:rPr lang="en-GB" sz="2400" b="1" dirty="0">
                <a:solidFill>
                  <a:srgbClr val="F18D08"/>
                </a:solidFill>
              </a:rPr>
              <a:t> </a:t>
            </a:r>
            <a:br>
              <a:rPr lang="en-GB" sz="2400" b="1" dirty="0">
                <a:solidFill>
                  <a:srgbClr val="F18D08"/>
                </a:solidFill>
              </a:rPr>
            </a:br>
            <a:r>
              <a:rPr lang="en-GB" sz="2400" dirty="0"/>
              <a:t>To learn more about Sands click here:</a:t>
            </a:r>
            <a:br>
              <a:rPr lang="en-GB" sz="2400" dirty="0"/>
            </a:br>
            <a:r>
              <a:rPr lang="en-GB" sz="2400" b="1" dirty="0">
                <a:solidFill>
                  <a:srgbClr val="F18D0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https://www.sands.org.uk/</a:t>
            </a:r>
            <a:endParaRPr lang="en-GB" sz="2400" b="1" dirty="0">
              <a:solidFill>
                <a:srgbClr val="F18D08"/>
              </a:solidFill>
            </a:endParaRPr>
          </a:p>
          <a:p>
            <a:pPr marL="0" indent="0">
              <a:buNone/>
            </a:pPr>
            <a:r>
              <a:rPr lang="en-GB" sz="2400" dirty="0"/>
              <a:t>To learn more about Sands support for hospitals click here:</a:t>
            </a:r>
            <a:br>
              <a:rPr lang="en-GB" sz="2400" dirty="0"/>
            </a:br>
            <a:r>
              <a:rPr lang="en-GB" sz="2400" b="1" dirty="0">
                <a:solidFill>
                  <a:srgbClr val="F18D08"/>
                </a:solidFill>
                <a:hlinkClick r:id="rId5" tooltip="https://sands.org.uk/professionalsprofessional-resources/sands-support-hospita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https://sands.org.uk/support-for-hospitals</a:t>
            </a:r>
            <a:endParaRPr lang="en-GB" sz="2400" b="1" dirty="0">
              <a:solidFill>
                <a:srgbClr val="F18D08"/>
              </a:solidFill>
            </a:endParaRPr>
          </a:p>
          <a:p>
            <a:pPr marL="0" indent="0">
              <a:buNone/>
            </a:pPr>
            <a:r>
              <a:rPr lang="en-GB" sz="2400" dirty="0"/>
              <a:t>To learn more about the National Bereavement Care Pathway click here: </a:t>
            </a:r>
            <a:r>
              <a:rPr lang="en-GB" sz="2400" b="1" dirty="0">
                <a:solidFill>
                  <a:srgbClr val="F18D0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https://nbcpathway.org.uk/</a:t>
            </a:r>
            <a:endParaRPr lang="en-GB" sz="2400" b="1" dirty="0">
              <a:solidFill>
                <a:srgbClr val="F18D08"/>
              </a:solidFill>
            </a:endParaRPr>
          </a:p>
          <a:p>
            <a:pPr marL="0" indent="0">
              <a:buNone/>
            </a:pPr>
            <a:r>
              <a:rPr lang="en-GB" sz="2400" dirty="0"/>
              <a:t>To speak to Alia (Hospital Liaison Coordinator), feel free to contact on </a:t>
            </a:r>
            <a:r>
              <a:rPr lang="en-GB" sz="2400" b="1" dirty="0">
                <a:solidFill>
                  <a:srgbClr val="F18D0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alia.hussain@sands.org.uk</a:t>
            </a:r>
            <a:r>
              <a:rPr lang="en-GB" sz="2400" b="1" dirty="0">
                <a:solidFill>
                  <a:srgbClr val="F18D08"/>
                </a:solidFill>
              </a:rPr>
              <a:t> </a:t>
            </a:r>
            <a:r>
              <a:rPr lang="en-GB" sz="2400" dirty="0"/>
              <a:t>or work mobile </a:t>
            </a:r>
            <a:r>
              <a:rPr lang="en-GB" sz="2400" b="1" dirty="0">
                <a:solidFill>
                  <a:srgbClr val="F18D08"/>
                </a:solidFill>
              </a:rPr>
              <a:t>07879 710205</a:t>
            </a:r>
          </a:p>
        </p:txBody>
      </p:sp>
    </p:spTree>
    <p:extLst>
      <p:ext uri="{BB962C8B-B14F-4D97-AF65-F5344CB8AC3E}">
        <p14:creationId xmlns:p14="http://schemas.microsoft.com/office/powerpoint/2010/main" val="39705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A6AD-CB11-4DD0-8A6C-4CE046C1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265A0A-A62A-D54B-B9E2-33FA2B37295F}"/>
              </a:ext>
            </a:extLst>
          </p:cNvPr>
          <p:cNvSpPr txBox="1">
            <a:spLocks/>
          </p:cNvSpPr>
          <p:nvPr/>
        </p:nvSpPr>
        <p:spPr bwMode="auto">
          <a:xfrm>
            <a:off x="622715" y="1417638"/>
            <a:ext cx="4537181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3000" kern="0" dirty="0">
                <a:latin typeface="Myriad Pro Light"/>
                <a:ea typeface="ＭＳ Ｐゴシック"/>
                <a:cs typeface="Calibri"/>
              </a:rPr>
              <a:t>Want to apply to be a Hospital Liaison Volunteer for Sands and start making </a:t>
            </a:r>
            <a:br>
              <a:rPr lang="en-GB" sz="3000" kern="0" dirty="0">
                <a:latin typeface="Myriad Pro Light"/>
                <a:ea typeface="ＭＳ Ｐゴシック"/>
                <a:cs typeface="Calibri"/>
              </a:rPr>
            </a:br>
            <a:r>
              <a:rPr lang="en-GB" sz="3000" kern="0" dirty="0">
                <a:latin typeface="Myriad Pro Light"/>
                <a:ea typeface="ＭＳ Ｐゴシック"/>
                <a:cs typeface="Calibri"/>
              </a:rPr>
              <a:t>a difference for parents and families in your area?</a:t>
            </a:r>
            <a:endParaRPr lang="en-GB" sz="3000" kern="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5A9C0A-C316-C84D-8A52-722AA125B9C8}"/>
              </a:ext>
            </a:extLst>
          </p:cNvPr>
          <p:cNvSpPr/>
          <p:nvPr/>
        </p:nvSpPr>
        <p:spPr>
          <a:xfrm>
            <a:off x="767408" y="4549700"/>
            <a:ext cx="3461792" cy="821431"/>
          </a:xfrm>
          <a:prstGeom prst="roundRect">
            <a:avLst/>
          </a:prstGeom>
          <a:solidFill>
            <a:srgbClr val="F18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Please click here</a:t>
            </a:r>
            <a:endParaRPr lang="en-US" sz="24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 descr="A person talking to a person&#10;&#10;Description automatically generated with medium confidence">
            <a:extLst>
              <a:ext uri="{FF2B5EF4-FFF2-40B4-BE49-F238E27FC236}">
                <a16:creationId xmlns:a16="http://schemas.microsoft.com/office/drawing/2014/main" id="{80A617C4-0534-8FB1-017C-FFB014AD7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-281" r="21818" b="935"/>
          <a:stretch/>
        </p:blipFill>
        <p:spPr>
          <a:xfrm>
            <a:off x="6071320" y="-189018"/>
            <a:ext cx="6289376" cy="704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CD390E-F83B-F04C-8C62-E64E5229A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800" y="3253201"/>
            <a:ext cx="9696400" cy="1778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CB273-E3CF-3748-8885-DA1FBF0E62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9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9929D-421B-C644-B15C-61ACC3028346}"/>
              </a:ext>
            </a:extLst>
          </p:cNvPr>
          <p:cNvSpPr txBox="1"/>
          <p:nvPr/>
        </p:nvSpPr>
        <p:spPr>
          <a:xfrm>
            <a:off x="1031737" y="2351209"/>
            <a:ext cx="8264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Thank you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72BCD3-C7FB-834E-BE52-1554031E11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9"/>
          <a:stretch/>
        </p:blipFill>
        <p:spPr>
          <a:xfrm>
            <a:off x="9622232" y="5589240"/>
            <a:ext cx="2090392" cy="7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F528-1E0B-7C44-A15F-43B21BF0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AE6C9-E505-3F45-A8D1-31F11FC0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4990" indent="-542925">
              <a:lnSpc>
                <a:spcPct val="100000"/>
              </a:lnSpc>
              <a:spcBef>
                <a:spcPts val="100"/>
              </a:spcBef>
              <a:buClr>
                <a:srgbClr val="F08D08"/>
              </a:buClr>
              <a:buFont typeface="Webdings"/>
              <a:buChar char=""/>
              <a:tabLst>
                <a:tab pos="554990" algn="l"/>
                <a:tab pos="555625" algn="l"/>
              </a:tabLst>
            </a:pPr>
            <a:r>
              <a:rPr lang="en-GB" sz="2800" b="1" spc="-5" dirty="0">
                <a:solidFill>
                  <a:srgbClr val="002D67"/>
                </a:solidFill>
                <a:cs typeface="Calibri"/>
              </a:rPr>
              <a:t>Section</a:t>
            </a:r>
            <a:r>
              <a:rPr lang="en-GB" sz="2800" b="1" spc="-25" dirty="0">
                <a:solidFill>
                  <a:srgbClr val="002D67"/>
                </a:solidFill>
                <a:cs typeface="Calibri"/>
              </a:rPr>
              <a:t> </a:t>
            </a:r>
            <a:r>
              <a:rPr lang="en-GB" sz="2800" b="1" dirty="0">
                <a:solidFill>
                  <a:srgbClr val="002D67"/>
                </a:solidFill>
                <a:cs typeface="Calibri"/>
              </a:rPr>
              <a:t>1:</a:t>
            </a:r>
            <a:br>
              <a:rPr lang="en-GB" sz="2800" spc="-35" dirty="0">
                <a:solidFill>
                  <a:srgbClr val="002D67"/>
                </a:solidFill>
                <a:cs typeface="Calibri"/>
              </a:rPr>
            </a:br>
            <a:r>
              <a:rPr lang="en-GB" sz="2800" dirty="0">
                <a:solidFill>
                  <a:srgbClr val="002D67"/>
                </a:solidFill>
                <a:cs typeface="Calibri"/>
              </a:rPr>
              <a:t>The</a:t>
            </a:r>
            <a:r>
              <a:rPr lang="en-GB" sz="2800" spc="-10" dirty="0">
                <a:solidFill>
                  <a:srgbClr val="002D67"/>
                </a:solidFill>
                <a:cs typeface="Calibri"/>
              </a:rPr>
              <a:t> </a:t>
            </a:r>
            <a:r>
              <a:rPr lang="en-GB" sz="2800" dirty="0">
                <a:solidFill>
                  <a:srgbClr val="002D67"/>
                </a:solidFill>
                <a:cs typeface="Calibri"/>
              </a:rPr>
              <a:t>role</a:t>
            </a:r>
            <a:r>
              <a:rPr lang="en-GB" sz="2800" spc="-10" dirty="0">
                <a:solidFill>
                  <a:srgbClr val="002D67"/>
                </a:solidFill>
                <a:cs typeface="Calibri"/>
              </a:rPr>
              <a:t> </a:t>
            </a:r>
            <a:r>
              <a:rPr lang="en-GB" sz="2800" spc="-5" dirty="0">
                <a:solidFill>
                  <a:srgbClr val="002D67"/>
                </a:solidFill>
                <a:cs typeface="Calibri"/>
              </a:rPr>
              <a:t>of a Hospital Liaison Volunteer (HLV)</a:t>
            </a:r>
            <a:endParaRPr lang="en-GB" sz="2800" dirty="0">
              <a:cs typeface="Calibri"/>
            </a:endParaRPr>
          </a:p>
          <a:p>
            <a:pPr marL="554990" indent="-542925">
              <a:lnSpc>
                <a:spcPct val="100000"/>
              </a:lnSpc>
              <a:spcBef>
                <a:spcPts val="2020"/>
              </a:spcBef>
              <a:buClr>
                <a:srgbClr val="F08D08"/>
              </a:buClr>
              <a:buFont typeface="Webdings"/>
              <a:buChar char=""/>
              <a:tabLst>
                <a:tab pos="554990" algn="l"/>
                <a:tab pos="555625" algn="l"/>
              </a:tabLst>
            </a:pPr>
            <a:r>
              <a:rPr lang="en-GB" sz="2800" b="1" spc="-5" dirty="0">
                <a:solidFill>
                  <a:srgbClr val="002D67"/>
                </a:solidFill>
                <a:cs typeface="Calibri"/>
              </a:rPr>
              <a:t>Section</a:t>
            </a:r>
            <a:r>
              <a:rPr lang="en-GB" sz="2800" b="1" spc="-20" dirty="0">
                <a:solidFill>
                  <a:srgbClr val="002D67"/>
                </a:solidFill>
                <a:cs typeface="Calibri"/>
              </a:rPr>
              <a:t> </a:t>
            </a:r>
            <a:r>
              <a:rPr lang="en-GB" sz="2800" b="1" dirty="0">
                <a:solidFill>
                  <a:srgbClr val="002D67"/>
                </a:solidFill>
                <a:cs typeface="Calibri"/>
              </a:rPr>
              <a:t>2:</a:t>
            </a:r>
            <a:br>
              <a:rPr lang="en-GB" sz="2800" spc="-25" dirty="0">
                <a:solidFill>
                  <a:srgbClr val="002D67"/>
                </a:solidFill>
                <a:cs typeface="Calibri"/>
              </a:rPr>
            </a:br>
            <a:r>
              <a:rPr lang="en-GB" sz="2800" spc="-25" dirty="0">
                <a:solidFill>
                  <a:srgbClr val="002D67"/>
                </a:solidFill>
                <a:cs typeface="Calibri"/>
              </a:rPr>
              <a:t>Why the Hospital Liaison Volunteer role is important</a:t>
            </a:r>
            <a:endParaRPr lang="en-GB" sz="1800" dirty="0">
              <a:cs typeface="Calibri"/>
            </a:endParaRPr>
          </a:p>
          <a:p>
            <a:pPr marL="554990" indent="-542925">
              <a:lnSpc>
                <a:spcPct val="100000"/>
              </a:lnSpc>
              <a:spcBef>
                <a:spcPts val="2014"/>
              </a:spcBef>
              <a:buClr>
                <a:srgbClr val="F08D08"/>
              </a:buClr>
              <a:buFont typeface="Webdings"/>
              <a:buChar char=""/>
              <a:tabLst>
                <a:tab pos="554990" algn="l"/>
                <a:tab pos="555625" algn="l"/>
              </a:tabLst>
            </a:pPr>
            <a:r>
              <a:rPr lang="en-GB" sz="2800" b="1" spc="-5" dirty="0">
                <a:solidFill>
                  <a:srgbClr val="002D67"/>
                </a:solidFill>
                <a:cs typeface="Calibri"/>
              </a:rPr>
              <a:t>Section</a:t>
            </a:r>
            <a:r>
              <a:rPr lang="en-GB" sz="2800" b="1" spc="-25" dirty="0">
                <a:solidFill>
                  <a:srgbClr val="002D67"/>
                </a:solidFill>
                <a:cs typeface="Calibri"/>
              </a:rPr>
              <a:t> 3</a:t>
            </a:r>
            <a:r>
              <a:rPr lang="en-GB" sz="2800" b="1" dirty="0">
                <a:solidFill>
                  <a:srgbClr val="002D67"/>
                </a:solidFill>
                <a:cs typeface="Calibri"/>
              </a:rPr>
              <a:t>:</a:t>
            </a:r>
            <a:br>
              <a:rPr lang="en-GB" sz="2800" spc="-15" dirty="0">
                <a:solidFill>
                  <a:srgbClr val="002D67"/>
                </a:solidFill>
                <a:cs typeface="Calibri"/>
              </a:rPr>
            </a:br>
            <a:r>
              <a:rPr lang="en-GB" sz="2800" spc="-5" dirty="0">
                <a:solidFill>
                  <a:srgbClr val="002D67"/>
                </a:solidFill>
                <a:cs typeface="Calibri"/>
              </a:rPr>
              <a:t>Support for you</a:t>
            </a:r>
            <a:endParaRPr lang="en-GB" sz="2800" dirty="0">
              <a:cs typeface="Calibri"/>
            </a:endParaRPr>
          </a:p>
          <a:p>
            <a:pPr marL="554990" indent="-542925">
              <a:lnSpc>
                <a:spcPct val="100000"/>
              </a:lnSpc>
              <a:spcBef>
                <a:spcPts val="2020"/>
              </a:spcBef>
              <a:buClr>
                <a:srgbClr val="F08D08"/>
              </a:buClr>
              <a:buFont typeface="Webdings"/>
              <a:buChar char=""/>
              <a:tabLst>
                <a:tab pos="554990" algn="l"/>
                <a:tab pos="555625" algn="l"/>
              </a:tabLst>
            </a:pPr>
            <a:r>
              <a:rPr lang="en-GB" sz="2800" b="1" spc="-5" dirty="0">
                <a:solidFill>
                  <a:srgbClr val="002D67"/>
                </a:solidFill>
                <a:cs typeface="Calibri"/>
              </a:rPr>
              <a:t>Section</a:t>
            </a:r>
            <a:r>
              <a:rPr lang="en-GB" sz="2800" b="1" spc="-35" dirty="0">
                <a:solidFill>
                  <a:srgbClr val="002D67"/>
                </a:solidFill>
                <a:cs typeface="Calibri"/>
              </a:rPr>
              <a:t> 4</a:t>
            </a:r>
            <a:r>
              <a:rPr lang="en-GB" sz="2800" b="1" dirty="0">
                <a:solidFill>
                  <a:srgbClr val="002D67"/>
                </a:solidFill>
                <a:cs typeface="Calibri"/>
              </a:rPr>
              <a:t>:</a:t>
            </a:r>
            <a:br>
              <a:rPr lang="en-GB" sz="2800" spc="-40" dirty="0">
                <a:solidFill>
                  <a:srgbClr val="002D67"/>
                </a:solidFill>
                <a:cs typeface="Calibri"/>
              </a:rPr>
            </a:br>
            <a:r>
              <a:rPr lang="en-GB" sz="2800" dirty="0">
                <a:solidFill>
                  <a:srgbClr val="002D67"/>
                </a:solidFill>
                <a:cs typeface="Calibri"/>
              </a:rPr>
              <a:t>Resources</a:t>
            </a:r>
            <a:r>
              <a:rPr lang="en-GB" sz="2800" spc="-30" dirty="0">
                <a:solidFill>
                  <a:srgbClr val="002D67"/>
                </a:solidFill>
                <a:cs typeface="Calibri"/>
              </a:rPr>
              <a:t> </a:t>
            </a:r>
            <a:r>
              <a:rPr lang="en-GB" sz="2800" dirty="0">
                <a:solidFill>
                  <a:srgbClr val="002D67"/>
                </a:solidFill>
                <a:cs typeface="Calibri"/>
              </a:rPr>
              <a:t>and</a:t>
            </a:r>
            <a:r>
              <a:rPr lang="en-GB" sz="2800" spc="-20" dirty="0">
                <a:solidFill>
                  <a:srgbClr val="002D67"/>
                </a:solidFill>
                <a:cs typeface="Calibri"/>
              </a:rPr>
              <a:t> c</a:t>
            </a:r>
            <a:r>
              <a:rPr lang="en-GB" sz="2800" dirty="0">
                <a:solidFill>
                  <a:srgbClr val="002D67"/>
                </a:solidFill>
                <a:cs typeface="Calibri"/>
              </a:rPr>
              <a:t>ontacts</a:t>
            </a:r>
            <a:endParaRPr lang="en-GB" sz="2800" dirty="0">
              <a:cs typeface="Calibri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31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1A7A9E-5C6A-5F42-A6B9-2E4DFF31704F}"/>
              </a:ext>
            </a:extLst>
          </p:cNvPr>
          <p:cNvSpPr/>
          <p:nvPr/>
        </p:nvSpPr>
        <p:spPr>
          <a:xfrm>
            <a:off x="-31675" y="19257"/>
            <a:ext cx="12192000" cy="6858000"/>
          </a:xfrm>
          <a:prstGeom prst="rect">
            <a:avLst/>
          </a:prstGeom>
          <a:solidFill>
            <a:srgbClr val="1C9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EBC6C-3831-954F-92DC-C0965D0C7087}"/>
              </a:ext>
            </a:extLst>
          </p:cNvPr>
          <p:cNvSpPr txBox="1">
            <a:spLocks/>
          </p:cNvSpPr>
          <p:nvPr/>
        </p:nvSpPr>
        <p:spPr>
          <a:xfrm>
            <a:off x="1122848" y="1146472"/>
            <a:ext cx="7349415" cy="44960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C97BA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</a:rPr>
              <a:t>Section 1</a:t>
            </a:r>
          </a:p>
          <a:p>
            <a:pPr algn="l"/>
            <a:r>
              <a:rPr lang="en-GB" sz="7200" dirty="0">
                <a:solidFill>
                  <a:schemeClr val="bg1"/>
                </a:solidFill>
              </a:rPr>
              <a:t>The role of a Hospital Liaison Volunteer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0F43F7-A986-BA4D-866F-FAD6C87B1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9"/>
          <a:stretch/>
        </p:blipFill>
        <p:spPr>
          <a:xfrm>
            <a:off x="9622232" y="5589240"/>
            <a:ext cx="2090392" cy="7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CD390E-F83B-F04C-8C62-E64E5229A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800" y="3253201"/>
            <a:ext cx="9696400" cy="1778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CB273-E3CF-3748-8885-DA1FBF0E62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8D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E69D0A-8210-9A4B-BC71-21EBEB8F271B}"/>
              </a:ext>
            </a:extLst>
          </p:cNvPr>
          <p:cNvSpPr/>
          <p:nvPr/>
        </p:nvSpPr>
        <p:spPr>
          <a:xfrm>
            <a:off x="9569183" y="5393039"/>
            <a:ext cx="1761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3A865-F1AE-9B40-A2FE-EA4233A7F9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9"/>
          <a:stretch/>
        </p:blipFill>
        <p:spPr>
          <a:xfrm>
            <a:off x="9622232" y="5589240"/>
            <a:ext cx="2090392" cy="75936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946A971-4EC0-E947-90DC-7B351FDDE62D}"/>
              </a:ext>
            </a:extLst>
          </p:cNvPr>
          <p:cNvSpPr txBox="1">
            <a:spLocks/>
          </p:cNvSpPr>
          <p:nvPr/>
        </p:nvSpPr>
        <p:spPr>
          <a:xfrm>
            <a:off x="1667508" y="1444681"/>
            <a:ext cx="9181020" cy="348412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0" i="0" baseline="0">
                <a:ln>
                  <a:noFill/>
                </a:ln>
                <a:solidFill>
                  <a:schemeClr val="bg1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9pPr>
          </a:lstStyle>
          <a:p>
            <a:r>
              <a:rPr lang="en-US" kern="0" dirty="0"/>
              <a:t>We work to save babies’ lives and ensure that, when a baby does die, anyone affected gets the support and care they need. 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8972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BCB273-E3CF-3748-8885-DA1FBF0E62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0598BD-C8CB-E24F-B824-454B7682D329}"/>
              </a:ext>
            </a:extLst>
          </p:cNvPr>
          <p:cNvSpPr txBox="1">
            <a:spLocks/>
          </p:cNvSpPr>
          <p:nvPr/>
        </p:nvSpPr>
        <p:spPr>
          <a:xfrm>
            <a:off x="1055440" y="723793"/>
            <a:ext cx="9696400" cy="10988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0" i="0" baseline="0">
                <a:ln>
                  <a:noFill/>
                </a:ln>
                <a:solidFill>
                  <a:schemeClr val="bg1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Arial" charset="0"/>
              </a:defRPr>
            </a:lvl9pPr>
          </a:lstStyle>
          <a:p>
            <a:r>
              <a:rPr lang="en-US" kern="0" dirty="0"/>
              <a:t>Our core aims</a:t>
            </a:r>
            <a:endParaRPr lang="en-GB" kern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F81F62-1364-C660-6710-A982436B1BEF}"/>
              </a:ext>
            </a:extLst>
          </p:cNvPr>
          <p:cNvGrpSpPr/>
          <p:nvPr/>
        </p:nvGrpSpPr>
        <p:grpSpPr>
          <a:xfrm>
            <a:off x="1216537" y="1700808"/>
            <a:ext cx="9910646" cy="4047928"/>
            <a:chOff x="2386020" y="2086279"/>
            <a:chExt cx="7327709" cy="2992947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2C579B0A-CCEF-8D4F-AC81-BDE03E9976C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86020" y="3980350"/>
              <a:ext cx="2559411" cy="78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541338" indent="-5413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8D08"/>
                </a:buClr>
                <a:buFont typeface="Webdings" panose="05030102010509060703" pitchFamily="18" charset="2"/>
                <a:buChar char=""/>
                <a:defRPr sz="3200" baseline="0">
                  <a:solidFill>
                    <a:srgbClr val="002E67"/>
                  </a:solidFill>
                  <a:latin typeface="Myriad Pro Light" panose="020B0403030403020204" pitchFamily="34" charset="0"/>
                  <a:ea typeface="ＭＳ Ｐゴシック" pitchFamily="-1" charset="-128"/>
                  <a:cs typeface="Calibri" panose="020F050202020403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2E67"/>
                  </a:solidFill>
                  <a:latin typeface="Calibri" panose="020F0502020204030204" pitchFamily="34" charset="0"/>
                  <a:ea typeface="ＭＳ Ｐゴシック" pitchFamily="-1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2E67"/>
                  </a:solidFill>
                  <a:latin typeface="Calibri" panose="020F0502020204030204" pitchFamily="34" charset="0"/>
                  <a:ea typeface="ＭＳ Ｐゴシック" pitchFamily="-1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2E67"/>
                  </a:solidFill>
                  <a:latin typeface="Calibri" panose="020F0502020204030204" pitchFamily="34" charset="0"/>
                  <a:ea typeface="ＭＳ Ｐゴシック" pitchFamily="-1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E67"/>
                  </a:solidFill>
                  <a:latin typeface="Calibri" panose="020F0502020204030204" pitchFamily="34" charset="0"/>
                  <a:ea typeface="ＭＳ Ｐゴシック" pitchFamily="-1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99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99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99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99"/>
                  </a:solidFill>
                  <a:latin typeface="+mn-lt"/>
                </a:defRPr>
              </a:lvl9pPr>
            </a:lstStyle>
            <a:p>
              <a:pPr marL="0" indent="0" algn="ctr" defTabSz="740663">
                <a:spcBef>
                  <a:spcPts val="600"/>
                </a:spcBef>
                <a:buFont typeface="Webdings" panose="05030102010509060703" pitchFamily="18" charset="2"/>
                <a:buNone/>
                <a:defRPr sz="2592">
                  <a:latin typeface="Myriad Pro"/>
                  <a:ea typeface="Myriad Pro"/>
                  <a:cs typeface="Myriad Pro"/>
                  <a:sym typeface="Myriad Pro"/>
                </a:defRPr>
              </a:pPr>
              <a:r>
                <a:rPr lang="en-GB" sz="2592" kern="0" dirty="0">
                  <a:solidFill>
                    <a:schemeClr val="bg1"/>
                  </a:solidFill>
                  <a:ea typeface="Myriad Pro"/>
                  <a:cs typeface="Myriad Pro"/>
                  <a:sym typeface="Myriad Pro"/>
                </a:rPr>
                <a:t>Babies’ lives</a:t>
              </a:r>
              <a:br>
                <a:rPr lang="en-GB" sz="2592" kern="0" dirty="0">
                  <a:solidFill>
                    <a:schemeClr val="bg1"/>
                  </a:solidFill>
                  <a:ea typeface="Myriad Pro"/>
                  <a:cs typeface="Myriad Pro"/>
                  <a:sym typeface="Myriad Pro"/>
                </a:rPr>
              </a:br>
              <a:r>
                <a:rPr lang="en-GB" sz="2592" kern="0" dirty="0">
                  <a:solidFill>
                    <a:schemeClr val="bg1"/>
                  </a:solidFill>
                  <a:latin typeface="Myriad Pro"/>
                  <a:ea typeface="Myriad Pro"/>
                  <a:cs typeface="Myriad Pro"/>
                  <a:sym typeface="Myriad Pro"/>
                </a:rPr>
                <a:t>are saved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EDA5D2C8-FD5E-9E49-8D8E-CEED93F6D33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26712" y="3980350"/>
              <a:ext cx="4087017" cy="1098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541338" indent="-5413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18D08"/>
                </a:buClr>
                <a:buFont typeface="Webdings" panose="05030102010509060703" pitchFamily="18" charset="2"/>
                <a:buChar char=""/>
                <a:defRPr sz="3200" baseline="0">
                  <a:solidFill>
                    <a:srgbClr val="002E67"/>
                  </a:solidFill>
                  <a:latin typeface="Myriad Pro Light" panose="020B0403030403020204" pitchFamily="34" charset="0"/>
                  <a:ea typeface="ＭＳ Ｐゴシック" pitchFamily="-1" charset="-128"/>
                  <a:cs typeface="Calibri" panose="020F050202020403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2E67"/>
                  </a:solidFill>
                  <a:latin typeface="Calibri" panose="020F0502020204030204" pitchFamily="34" charset="0"/>
                  <a:ea typeface="ＭＳ Ｐゴシック" pitchFamily="-1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2E67"/>
                  </a:solidFill>
                  <a:latin typeface="Calibri" panose="020F0502020204030204" pitchFamily="34" charset="0"/>
                  <a:ea typeface="ＭＳ Ｐゴシック" pitchFamily="-1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2E67"/>
                  </a:solidFill>
                  <a:latin typeface="Calibri" panose="020F0502020204030204" pitchFamily="34" charset="0"/>
                  <a:ea typeface="ＭＳ Ｐゴシック" pitchFamily="-1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2E67"/>
                  </a:solidFill>
                  <a:latin typeface="Calibri" panose="020F0502020204030204" pitchFamily="34" charset="0"/>
                  <a:ea typeface="ＭＳ Ｐゴシック" pitchFamily="-1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99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99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99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99"/>
                  </a:solidFill>
                  <a:latin typeface="+mn-lt"/>
                </a:defRPr>
              </a:lvl9pPr>
            </a:lstStyle>
            <a:p>
              <a:pPr marL="0" indent="0" algn="ctr" defTabSz="740663">
                <a:spcBef>
                  <a:spcPts val="600"/>
                </a:spcBef>
                <a:buFont typeface="Webdings" panose="05030102010509060703" pitchFamily="18" charset="2"/>
                <a:buNone/>
                <a:defRPr sz="2592">
                  <a:latin typeface="Myriad Pro"/>
                  <a:ea typeface="Myriad Pro"/>
                  <a:cs typeface="Myriad Pro"/>
                  <a:sym typeface="Myriad Pro"/>
                </a:defRPr>
              </a:pPr>
              <a:r>
                <a:rPr lang="en-GB" sz="2592" kern="0" dirty="0">
                  <a:solidFill>
                    <a:schemeClr val="bg1"/>
                  </a:solidFill>
                  <a:ea typeface="Myriad Pro"/>
                  <a:cs typeface="Myriad Pro"/>
                  <a:sym typeface="Myriad Pro"/>
                </a:rPr>
                <a:t>Anyone affected by the death </a:t>
              </a:r>
              <a:br>
                <a:rPr lang="en-GB" sz="2592" kern="0" dirty="0">
                  <a:solidFill>
                    <a:schemeClr val="bg1"/>
                  </a:solidFill>
                  <a:ea typeface="Myriad Pro"/>
                  <a:cs typeface="Myriad Pro"/>
                  <a:sym typeface="Myriad Pro"/>
                </a:rPr>
              </a:br>
              <a:r>
                <a:rPr lang="en-GB" sz="2592" kern="0" dirty="0">
                  <a:solidFill>
                    <a:schemeClr val="bg1"/>
                  </a:solidFill>
                  <a:ea typeface="Myriad Pro"/>
                  <a:cs typeface="Myriad Pro"/>
                  <a:sym typeface="Myriad Pro"/>
                </a:rPr>
                <a:t>of a baby receives the care and support they need</a:t>
              </a: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E9F6A88-E43F-DA4D-98AF-F27233C6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903" y="2131179"/>
              <a:ext cx="1809643" cy="1809643"/>
            </a:xfrm>
            <a:prstGeom prst="rect">
              <a:avLst/>
            </a:prstGeom>
          </p:spPr>
        </p:pic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1E2215C1-4437-4242-99C2-0D6B52C70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056" y="2086279"/>
              <a:ext cx="1809643" cy="180964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35F818C-9A49-0949-BE24-3700959019FE}"/>
                </a:ext>
              </a:extLst>
            </p:cNvPr>
            <p:cNvCxnSpPr/>
            <p:nvPr/>
          </p:nvCxnSpPr>
          <p:spPr>
            <a:xfrm>
              <a:off x="2760903" y="3895922"/>
              <a:ext cx="1809643" cy="0"/>
            </a:xfrm>
            <a:prstGeom prst="line">
              <a:avLst/>
            </a:prstGeom>
            <a:ln w="38100">
              <a:solidFill>
                <a:srgbClr val="1C97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92D7D0-1875-5149-8E32-1BD27868B344}"/>
                </a:ext>
              </a:extLst>
            </p:cNvPr>
            <p:cNvCxnSpPr/>
            <p:nvPr/>
          </p:nvCxnSpPr>
          <p:spPr>
            <a:xfrm>
              <a:off x="6663202" y="3895922"/>
              <a:ext cx="1809643" cy="0"/>
            </a:xfrm>
            <a:prstGeom prst="line">
              <a:avLst/>
            </a:prstGeom>
            <a:ln w="38100">
              <a:solidFill>
                <a:srgbClr val="1C97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14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octor talking to a patient&#10;&#10;Description automatically generated with medium confidence">
            <a:extLst>
              <a:ext uri="{FF2B5EF4-FFF2-40B4-BE49-F238E27FC236}">
                <a16:creationId xmlns:a16="http://schemas.microsoft.com/office/drawing/2014/main" id="{C00B72B8-31CD-F78F-C885-589213406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1" r="28330" b="-3"/>
          <a:stretch/>
        </p:blipFill>
        <p:spPr>
          <a:xfrm>
            <a:off x="0" y="10"/>
            <a:ext cx="5466494" cy="6857990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AB6D2-C8B8-402E-833B-F2E9A33C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125" y="332656"/>
            <a:ext cx="5317386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 dirty="0"/>
              <a:t>The Hospital Liaison Volunteer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59219-55E3-4782-BF0A-76E1D594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061" y="2401732"/>
            <a:ext cx="6014555" cy="3742762"/>
          </a:xfrm>
        </p:spPr>
        <p:txBody>
          <a:bodyPr>
            <a:noAutofit/>
          </a:bodyPr>
          <a:lstStyle/>
          <a:p>
            <a:pPr marL="541020" indent="-541020">
              <a:lnSpc>
                <a:spcPct val="90000"/>
              </a:lnSpc>
              <a:spcBef>
                <a:spcPts val="1824"/>
              </a:spcBef>
            </a:pPr>
            <a:r>
              <a:rPr lang="en-GB" sz="1800" dirty="0">
                <a:ea typeface="ＭＳ Ｐゴシック"/>
                <a:cs typeface="Calibri Light"/>
              </a:rPr>
              <a:t>The Hospital Liaison Volunteer (HLV) is a link</a:t>
            </a:r>
            <a:r>
              <a:rPr lang="en-GB" sz="1800" dirty="0">
                <a:effectLst/>
                <a:ea typeface="ＭＳ Ｐゴシック"/>
                <a:cs typeface="Calibri Light"/>
              </a:rPr>
              <a:t> between Sands and the local hospital(s)</a:t>
            </a:r>
          </a:p>
          <a:p>
            <a:pPr marL="541020" indent="-541020">
              <a:lnSpc>
                <a:spcPct val="90000"/>
              </a:lnSpc>
              <a:spcBef>
                <a:spcPts val="1824"/>
              </a:spcBef>
            </a:pPr>
            <a:r>
              <a:rPr lang="en-GB" sz="1800" dirty="0">
                <a:ea typeface="ＭＳ Ｐゴシック"/>
                <a:cs typeface="Calibri Light"/>
              </a:rPr>
              <a:t>Within the role you will signpost</a:t>
            </a:r>
            <a:r>
              <a:rPr lang="en-GB" sz="1800" dirty="0">
                <a:effectLst/>
                <a:ea typeface="ＭＳ Ｐゴシック"/>
                <a:cs typeface="Calibri Light"/>
              </a:rPr>
              <a:t> hospital staff to Sands resources, support services, training and bereavement care guidance, enabling parents and families to access excellent bereavement care and support after pregnancy loss and baby death</a:t>
            </a:r>
          </a:p>
          <a:p>
            <a:pPr marL="541020" indent="-541020">
              <a:lnSpc>
                <a:spcPct val="90000"/>
              </a:lnSpc>
              <a:spcBef>
                <a:spcPts val="1824"/>
              </a:spcBef>
            </a:pPr>
            <a:r>
              <a:rPr lang="en-GB" sz="1800" dirty="0">
                <a:ea typeface="ＭＳ Ｐゴシック"/>
                <a:cs typeface="Calibri Light"/>
              </a:rPr>
              <a:t>You will share local issues with the Sands staff team so we can offer you or the hospital tailored support</a:t>
            </a:r>
          </a:p>
          <a:p>
            <a:pPr marL="541020" indent="-541020">
              <a:lnSpc>
                <a:spcPct val="90000"/>
              </a:lnSpc>
              <a:spcBef>
                <a:spcPts val="1824"/>
              </a:spcBef>
            </a:pPr>
            <a:r>
              <a:rPr lang="en-GB" sz="1800" dirty="0">
                <a:ea typeface="ＭＳ Ｐゴシック"/>
                <a:cs typeface="Calibri Light"/>
              </a:rPr>
              <a:t>You will be supported by the Bereavement Care and Hospital Liaison Team with regular catch ups with the Hospital Liaison Coordinator and other HLVs</a:t>
            </a:r>
          </a:p>
        </p:txBody>
      </p:sp>
    </p:spTree>
    <p:extLst>
      <p:ext uri="{BB962C8B-B14F-4D97-AF65-F5344CB8AC3E}">
        <p14:creationId xmlns:p14="http://schemas.microsoft.com/office/powerpoint/2010/main" val="14032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E16187C-5992-2C94-4D1B-611D495E5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-1" r="37862" b="-1"/>
          <a:stretch/>
        </p:blipFill>
        <p:spPr>
          <a:xfrm>
            <a:off x="6384032" y="10"/>
            <a:ext cx="5807968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D524C-309D-4B3B-8F5D-784E305E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21696" cy="1899912"/>
          </a:xfrm>
        </p:spPr>
        <p:txBody>
          <a:bodyPr>
            <a:normAutofit/>
          </a:bodyPr>
          <a:lstStyle/>
          <a:p>
            <a:r>
              <a:rPr lang="en-GB" sz="4000" dirty="0"/>
              <a:t>Skills and abilities of a HLV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BA34E-2A96-416D-94F4-25E4BB0B2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92" y="2178638"/>
            <a:ext cx="5257800" cy="4058674"/>
          </a:xfrm>
        </p:spPr>
        <p:txBody>
          <a:bodyPr>
            <a:noAutofit/>
          </a:bodyPr>
          <a:lstStyle/>
          <a:p>
            <a:pPr marL="541020" indent="-541020">
              <a:lnSpc>
                <a:spcPct val="90000"/>
              </a:lnSpc>
              <a:spcBef>
                <a:spcPts val="1968"/>
              </a:spcBef>
            </a:pPr>
            <a:r>
              <a:rPr lang="en-GB" sz="1800" dirty="0">
                <a:ea typeface="ＭＳ Ｐゴシック"/>
                <a:cs typeface="Calibri Light"/>
              </a:rPr>
              <a:t>The HLV will understand </a:t>
            </a:r>
            <a:r>
              <a:rPr lang="en-GB" sz="1800" dirty="0">
                <a:effectLst/>
                <a:ea typeface="ＭＳ Ｐゴシック"/>
                <a:cs typeface="Calibri Light"/>
              </a:rPr>
              <a:t>and be committed to Sands’ vision, values and aims and dedicated to making a positive difference in the bereavement experience of parents </a:t>
            </a:r>
            <a:br>
              <a:rPr lang="en-GB" sz="1800" dirty="0">
                <a:effectLst/>
                <a:ea typeface="ＭＳ Ｐゴシック"/>
                <a:cs typeface="Calibri Light"/>
              </a:rPr>
            </a:br>
            <a:r>
              <a:rPr lang="en-GB" sz="1800" dirty="0">
                <a:effectLst/>
                <a:ea typeface="ＭＳ Ｐゴシック"/>
                <a:cs typeface="Calibri Light"/>
              </a:rPr>
              <a:t>and families</a:t>
            </a:r>
            <a:r>
              <a:rPr lang="en-GB" sz="1800" dirty="0">
                <a:ea typeface="ＭＳ Ｐゴシック"/>
                <a:cs typeface="Calibri Light"/>
              </a:rPr>
              <a:t> </a:t>
            </a:r>
          </a:p>
          <a:p>
            <a:pPr marL="541020" indent="-541020">
              <a:lnSpc>
                <a:spcPct val="90000"/>
              </a:lnSpc>
              <a:spcBef>
                <a:spcPts val="1968"/>
              </a:spcBef>
            </a:pPr>
            <a:r>
              <a:rPr lang="en-GB" sz="1800" dirty="0">
                <a:ea typeface="ＭＳ Ｐゴシック"/>
                <a:cs typeface="Calibri Light"/>
              </a:rPr>
              <a:t>The HLV will have good</a:t>
            </a:r>
            <a:r>
              <a:rPr lang="en-GB" sz="1800" dirty="0">
                <a:effectLst/>
                <a:ea typeface="ＭＳ Ｐゴシック"/>
                <a:cs typeface="Calibri Light"/>
              </a:rPr>
              <a:t> communication and relationship-building skills with hospital staff and bereaved parents</a:t>
            </a:r>
          </a:p>
          <a:p>
            <a:pPr marL="541020" indent="-541020">
              <a:lnSpc>
                <a:spcPct val="90000"/>
              </a:lnSpc>
              <a:spcBef>
                <a:spcPts val="1968"/>
              </a:spcBef>
            </a:pPr>
            <a:r>
              <a:rPr lang="en-GB" sz="1800" dirty="0">
                <a:ea typeface="ＭＳ Ｐゴシック"/>
                <a:cs typeface="Calibri Light"/>
              </a:rPr>
              <a:t>The HLV will have an understanding and empathy for bereaved parents' diverse experiences </a:t>
            </a:r>
          </a:p>
          <a:p>
            <a:pPr marL="541020" indent="-541020">
              <a:lnSpc>
                <a:spcPct val="90000"/>
              </a:lnSpc>
              <a:spcBef>
                <a:spcPts val="1968"/>
              </a:spcBef>
            </a:pPr>
            <a:r>
              <a:rPr lang="en-GB" sz="1800" dirty="0">
                <a:ea typeface="ＭＳ Ｐゴシック"/>
                <a:cs typeface="Calibri Light"/>
              </a:rPr>
              <a:t>The HLV will be willing and able </a:t>
            </a:r>
            <a:r>
              <a:rPr lang="en-GB" sz="1800" dirty="0">
                <a:effectLst/>
                <a:ea typeface="ＭＳ Ｐゴシック"/>
                <a:cs typeface="Calibri Light"/>
              </a:rPr>
              <a:t>to provide feedback to Sands and health </a:t>
            </a:r>
            <a:r>
              <a:rPr lang="en-GB" sz="1800" dirty="0">
                <a:ea typeface="ＭＳ Ｐゴシック"/>
                <a:cs typeface="Calibri Light"/>
              </a:rPr>
              <a:t>p</a:t>
            </a:r>
            <a:r>
              <a:rPr lang="en-GB" sz="1800" dirty="0">
                <a:effectLst/>
                <a:ea typeface="ＭＳ Ｐゴシック"/>
                <a:cs typeface="Calibri Light"/>
              </a:rPr>
              <a:t>rofessionals to help support parents better</a:t>
            </a:r>
            <a:endParaRPr lang="en-GB" sz="1800" dirty="0">
              <a:effectLst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C0EA-973B-4763-A1AE-6A631824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Hospital Liaison Volunteer?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D412E5-19F3-F640-AB3D-B96382325CDE}"/>
              </a:ext>
            </a:extLst>
          </p:cNvPr>
          <p:cNvSpPr txBox="1">
            <a:spLocks/>
          </p:cNvSpPr>
          <p:nvPr/>
        </p:nvSpPr>
        <p:spPr bwMode="auto">
          <a:xfrm>
            <a:off x="551383" y="2380817"/>
            <a:ext cx="2113899" cy="37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b="1" kern="0" dirty="0"/>
              <a:t>A representative of Sands. </a:t>
            </a:r>
            <a:r>
              <a:rPr lang="en-GB" sz="2000" kern="0" dirty="0"/>
              <a:t>Committed to Sands’ vision and aims, knowledgeable of Sands’ services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5C249E-AF29-3D4F-B936-274C421DB729}"/>
              </a:ext>
            </a:extLst>
          </p:cNvPr>
          <p:cNvSpPr txBox="1">
            <a:spLocks/>
          </p:cNvSpPr>
          <p:nvPr/>
        </p:nvSpPr>
        <p:spPr bwMode="auto">
          <a:xfrm>
            <a:off x="2919978" y="2380817"/>
            <a:ext cx="1512568" cy="37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dirty="0"/>
              <a:t>Someone who shares information, tools and resources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FFFBDE-4510-D248-8694-7594FA6DF763}"/>
              </a:ext>
            </a:extLst>
          </p:cNvPr>
          <p:cNvSpPr txBox="1">
            <a:spLocks/>
          </p:cNvSpPr>
          <p:nvPr/>
        </p:nvSpPr>
        <p:spPr bwMode="auto">
          <a:xfrm>
            <a:off x="4760939" y="2338977"/>
            <a:ext cx="232051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dirty="0"/>
              <a:t>Someone who develops knowledge </a:t>
            </a:r>
            <a:r>
              <a:rPr lang="en-GB" sz="2000" dirty="0">
                <a:solidFill>
                  <a:schemeClr val="tx2"/>
                </a:solidFill>
              </a:rPr>
              <a:t>of</a:t>
            </a:r>
            <a:r>
              <a:rPr lang="en-GB" sz="2000" dirty="0"/>
              <a:t> local services and has an awareness of what Sands offers on a national level,</a:t>
            </a:r>
            <a:br>
              <a:rPr lang="en-GB" sz="2000" dirty="0"/>
            </a:br>
            <a:r>
              <a:rPr lang="en-GB" sz="2000" dirty="0"/>
              <a:t>to enable Sands to support the bereavement care in hospitals for parents and families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99E661-3727-8A47-86C4-FA6CA9656C27}"/>
              </a:ext>
            </a:extLst>
          </p:cNvPr>
          <p:cNvSpPr txBox="1">
            <a:spLocks/>
          </p:cNvSpPr>
          <p:nvPr/>
        </p:nvSpPr>
        <p:spPr bwMode="auto">
          <a:xfrm>
            <a:off x="7274238" y="2338977"/>
            <a:ext cx="20781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Myriad Pro Light"/>
                <a:ea typeface="ＭＳ Ｐゴシック"/>
                <a:cs typeface="Calibri"/>
              </a:rPr>
              <a:t>A communication channel</a:t>
            </a:r>
          </a:p>
          <a:p>
            <a:pPr marL="0" indent="0">
              <a:buNone/>
            </a:pPr>
            <a:r>
              <a:rPr lang="en-GB" sz="2000" dirty="0">
                <a:latin typeface="Myriad Pro Light"/>
                <a:ea typeface="ＭＳ Ｐゴシック"/>
                <a:cs typeface="Calibri"/>
              </a:rPr>
              <a:t>Someone who provides feedback to Sands and health professionals to enable us to support parents better</a:t>
            </a:r>
            <a:endParaRPr lang="en-GB" sz="2000" kern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DEFE32-E120-9D4B-AD25-75D9EA98E297}"/>
              </a:ext>
            </a:extLst>
          </p:cNvPr>
          <p:cNvCxnSpPr>
            <a:cxnSpLocks/>
          </p:cNvCxnSpPr>
          <p:nvPr/>
        </p:nvCxnSpPr>
        <p:spPr>
          <a:xfrm>
            <a:off x="2764066" y="1472097"/>
            <a:ext cx="0" cy="4909231"/>
          </a:xfrm>
          <a:prstGeom prst="line">
            <a:avLst/>
          </a:prstGeom>
          <a:ln w="28575">
            <a:solidFill>
              <a:srgbClr val="F1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DCBE55-65F4-D64B-AB04-FA1F03EC241A}"/>
              </a:ext>
            </a:extLst>
          </p:cNvPr>
          <p:cNvCxnSpPr>
            <a:cxnSpLocks/>
          </p:cNvCxnSpPr>
          <p:nvPr/>
        </p:nvCxnSpPr>
        <p:spPr>
          <a:xfrm>
            <a:off x="4537912" y="1472097"/>
            <a:ext cx="0" cy="4909231"/>
          </a:xfrm>
          <a:prstGeom prst="line">
            <a:avLst/>
          </a:prstGeom>
          <a:ln w="28575">
            <a:solidFill>
              <a:srgbClr val="F1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B6D9D2-5AEB-2144-924B-2592CAA3015C}"/>
              </a:ext>
            </a:extLst>
          </p:cNvPr>
          <p:cNvCxnSpPr>
            <a:cxnSpLocks/>
          </p:cNvCxnSpPr>
          <p:nvPr/>
        </p:nvCxnSpPr>
        <p:spPr>
          <a:xfrm>
            <a:off x="7176120" y="1472097"/>
            <a:ext cx="0" cy="4909231"/>
          </a:xfrm>
          <a:prstGeom prst="line">
            <a:avLst/>
          </a:prstGeom>
          <a:ln w="28575">
            <a:solidFill>
              <a:srgbClr val="F1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A78DC9-F230-DE47-8BF5-DB9B4D8CCB75}"/>
              </a:ext>
            </a:extLst>
          </p:cNvPr>
          <p:cNvCxnSpPr>
            <a:cxnSpLocks/>
          </p:cNvCxnSpPr>
          <p:nvPr/>
        </p:nvCxnSpPr>
        <p:spPr>
          <a:xfrm>
            <a:off x="9480109" y="1472097"/>
            <a:ext cx="0" cy="4909231"/>
          </a:xfrm>
          <a:prstGeom prst="line">
            <a:avLst/>
          </a:prstGeom>
          <a:ln w="28575">
            <a:solidFill>
              <a:srgbClr val="F18D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F3A8D6-9C24-A542-A7FF-8317148955BE}"/>
              </a:ext>
            </a:extLst>
          </p:cNvPr>
          <p:cNvSpPr txBox="1">
            <a:spLocks/>
          </p:cNvSpPr>
          <p:nvPr/>
        </p:nvSpPr>
        <p:spPr bwMode="auto">
          <a:xfrm>
            <a:off x="9470341" y="2326006"/>
            <a:ext cx="19676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1338" indent="-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D08"/>
              </a:buClr>
              <a:buFont typeface="Webdings" panose="05030102010509060703" pitchFamily="18" charset="2"/>
              <a:buChar char=""/>
              <a:defRPr sz="3200" baseline="0">
                <a:solidFill>
                  <a:srgbClr val="002E67"/>
                </a:solidFill>
                <a:latin typeface="Myriad Pro Light" panose="020B0403030403020204" pitchFamily="34" charset="0"/>
                <a:ea typeface="ＭＳ Ｐゴシック" pitchFamily="-1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E67"/>
                </a:solidFill>
                <a:latin typeface="Calibri" panose="020F0502020204030204" pitchFamily="34" charset="0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An advocate </a:t>
            </a:r>
            <a:r>
              <a:rPr lang="en-GB" sz="2000" dirty="0"/>
              <a:t>Provides the parent/family voice</a:t>
            </a:r>
          </a:p>
          <a:p>
            <a:pPr marL="0" indent="0">
              <a:buNone/>
            </a:pPr>
            <a:endParaRPr lang="en-GB" sz="1400" kern="0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9684F97-728A-A34E-BF2E-1076C1036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1" y="1496083"/>
            <a:ext cx="807392" cy="807392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1652FA1-25D3-CF4F-842B-395BAD4BE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11" y="1472097"/>
            <a:ext cx="908720" cy="90872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97F5B31-2E3B-3041-AD93-B3FE5884E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68" y="1445419"/>
            <a:ext cx="908720" cy="90872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C58B028-8D94-9341-9C47-768B3F9132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59" y="1390459"/>
            <a:ext cx="1143000" cy="114300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8199604C-9D17-5045-AEB2-9EA3DD8F62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31" y="1268760"/>
            <a:ext cx="1264699" cy="12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1A7A9E-5C6A-5F42-A6B9-2E4DFF3170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9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BBA254-FE93-F242-ADE5-CDAF4C28E749}"/>
              </a:ext>
            </a:extLst>
          </p:cNvPr>
          <p:cNvSpPr txBox="1">
            <a:spLocks/>
          </p:cNvSpPr>
          <p:nvPr/>
        </p:nvSpPr>
        <p:spPr>
          <a:xfrm>
            <a:off x="1122848" y="1173997"/>
            <a:ext cx="7349415" cy="44960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C97BA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chemeClr val="bg1"/>
                </a:solidFill>
              </a:rPr>
              <a:t>Section 2</a:t>
            </a:r>
          </a:p>
          <a:p>
            <a:pPr algn="l"/>
            <a:r>
              <a:rPr lang="en-GB" sz="7200" dirty="0">
                <a:solidFill>
                  <a:schemeClr val="bg1"/>
                </a:solidFill>
              </a:rPr>
              <a:t>Why the Hospital Liaison Volunteer</a:t>
            </a:r>
          </a:p>
          <a:p>
            <a:pPr algn="l"/>
            <a:r>
              <a:rPr lang="en-GB" sz="7200" dirty="0">
                <a:solidFill>
                  <a:schemeClr val="bg1"/>
                </a:solidFill>
              </a:rPr>
              <a:t>role is important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46B946-B6B8-4A42-A5BC-8C4D0906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9"/>
          <a:stretch/>
        </p:blipFill>
        <p:spPr>
          <a:xfrm>
            <a:off x="9622232" y="5589240"/>
            <a:ext cx="2090392" cy="7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00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47339B6F89CF4C88E119F6FB081513" ma:contentTypeVersion="4" ma:contentTypeDescription="Create a new document." ma:contentTypeScope="" ma:versionID="751af559dcb9a3b68ae53b8a9dede2ad">
  <xsd:schema xmlns:xsd="http://www.w3.org/2001/XMLSchema" xmlns:xs="http://www.w3.org/2001/XMLSchema" xmlns:p="http://schemas.microsoft.com/office/2006/metadata/properties" xmlns:ns2="b2e7456d-8ca5-4cb5-9063-c77f063a3536" targetNamespace="http://schemas.microsoft.com/office/2006/metadata/properties" ma:root="true" ma:fieldsID="2e7c3fe204e890d533cf94bad7bff87b" ns2:_="">
    <xsd:import namespace="b2e7456d-8ca5-4cb5-9063-c77f063a35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7456d-8ca5-4cb5-9063-c77f063a3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B8296A-A4C0-4CF3-8958-B91FFEA6B9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243C1C-E424-477F-A7DF-E878690E8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7456d-8ca5-4cb5-9063-c77f063a35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9BD4BE-E9C0-4198-8BC9-FBADCA509A5E}">
  <ds:schemaRefs>
    <ds:schemaRef ds:uri="http://purl.org/dc/terms/"/>
    <ds:schemaRef ds:uri="http://schemas.openxmlformats.org/package/2006/metadata/core-properties"/>
    <ds:schemaRef ds:uri="http://purl.org/dc/elements/1.1/"/>
    <ds:schemaRef ds:uri="b2e7456d-8ca5-4cb5-9063-c77f063a3536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9454</TotalTime>
  <Words>700</Words>
  <Application>Microsoft Office PowerPoint</Application>
  <PresentationFormat>Widescreen</PresentationFormat>
  <Paragraphs>76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Contents </vt:lpstr>
      <vt:lpstr>PowerPoint Presentation</vt:lpstr>
      <vt:lpstr>PowerPoint Presentation</vt:lpstr>
      <vt:lpstr>PowerPoint Presentation</vt:lpstr>
      <vt:lpstr>The Hospital Liaison Volunteer role</vt:lpstr>
      <vt:lpstr>Skills and abilities of a HLV</vt:lpstr>
      <vt:lpstr>What is a Hospital Liaison Volunteer?</vt:lpstr>
      <vt:lpstr>PowerPoint Presentation</vt:lpstr>
      <vt:lpstr>Importance of the role</vt:lpstr>
      <vt:lpstr>PowerPoint Presentation</vt:lpstr>
      <vt:lpstr>Support for you </vt:lpstr>
      <vt:lpstr>PowerPoint Presentation</vt:lpstr>
      <vt:lpstr>Resources and contacts</vt:lpstr>
      <vt:lpstr>Next steps</vt:lpstr>
      <vt:lpstr>PowerPoint Presentation</vt:lpstr>
    </vt:vector>
  </TitlesOfParts>
  <Company>Lovell Partnerships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Lorna Delayahu</dc:creator>
  <cp:lastModifiedBy>Alia Hussain</cp:lastModifiedBy>
  <cp:revision>678</cp:revision>
  <cp:lastPrinted>2019-02-18T12:05:52Z</cp:lastPrinted>
  <dcterms:created xsi:type="dcterms:W3CDTF">2012-07-10T12:42:01Z</dcterms:created>
  <dcterms:modified xsi:type="dcterms:W3CDTF">2022-06-29T14:31:40Z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0x0101006647339B6F89CF4C88E119F6FB081513</vt:lpwstr>
  </property>
</Properties>
</file>